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371a913d034acf" /><Relationship Type="http://schemas.openxmlformats.org/officeDocument/2006/relationships/extended-properties" Target="/docProps/app.xml" Id="Rddc70667fc7a4898" /><Relationship Type="http://schemas.openxmlformats.org/officeDocument/2006/relationships/officeDocument" Target="/ppt/presentation.xml" Id="Rd7acbd9431b44c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7d4089b4c84779"/>
  </p:sldMasterIdLst>
  <p:notesMasterIdLst>
    <p:notesMasterId xmlns:r="http://schemas.openxmlformats.org/officeDocument/2006/relationships" r:id="R093db2b4c8a74452"/>
  </p:notesMasterIdLst>
  <p:sldIdLst>
    <p:sldId xmlns:r="http://schemas.openxmlformats.org/officeDocument/2006/relationships" id="256" r:id="Rb5c9e0e1485d4f53"/>
    <p:sldId xmlns:r="http://schemas.openxmlformats.org/officeDocument/2006/relationships" id="257" r:id="R68df047cdd3945ab"/>
    <p:sldId xmlns:r="http://schemas.openxmlformats.org/officeDocument/2006/relationships" id="258" r:id="R55e428ac033642bf"/>
    <p:sldId xmlns:r="http://schemas.openxmlformats.org/officeDocument/2006/relationships" id="259" r:id="R68862d05e3dd4580"/>
    <p:sldId xmlns:r="http://schemas.openxmlformats.org/officeDocument/2006/relationships" id="260" r:id="R43b968ece5f645d9"/>
    <p:sldId xmlns:r="http://schemas.openxmlformats.org/officeDocument/2006/relationships" id="261" r:id="Rc461f10de110428b"/>
    <p:sldId xmlns:r="http://schemas.openxmlformats.org/officeDocument/2006/relationships" id="262" r:id="R8fdb8a1334ad4d5e"/>
    <p:sldId xmlns:r="http://schemas.openxmlformats.org/officeDocument/2006/relationships" id="263" r:id="R5ad9ebbe39384f87"/>
    <p:sldId xmlns:r="http://schemas.openxmlformats.org/officeDocument/2006/relationships" id="264" r:id="R6a0d041e56c44851"/>
    <p:sldId xmlns:r="http://schemas.openxmlformats.org/officeDocument/2006/relationships" id="265" r:id="Rc0b18e2eca69477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f7ea8eac1f4a30" /><Relationship Type="http://schemas.openxmlformats.org/officeDocument/2006/relationships/slideMaster" Target="/ppt/slideMasters/slideMaster1.xml" Id="Ra37d4089b4c84779" /><Relationship Type="http://schemas.openxmlformats.org/officeDocument/2006/relationships/notesMaster" Target="/ppt/notesMasters/notesMaster1.xml" Id="R093db2b4c8a74452" /><Relationship Type="http://schemas.openxmlformats.org/officeDocument/2006/relationships/presProps" Target="/ppt/presProps.xml" Id="Re79532cf08594e18" /><Relationship Type="http://schemas.openxmlformats.org/officeDocument/2006/relationships/viewProps" Target="/ppt/viewProps.xml" Id="Rfd0014ec259b415b" /><Relationship Type="http://schemas.openxmlformats.org/officeDocument/2006/relationships/tableStyles" Target="/ppt/tableStyles.xml" Id="R7115340863e1432c" /><Relationship Type="http://schemas.openxmlformats.org/officeDocument/2006/relationships/slide" Target="/ppt/slides/slide1.xml" Id="Rb5c9e0e1485d4f53" /><Relationship Type="http://schemas.openxmlformats.org/officeDocument/2006/relationships/slide" Target="/ppt/slides/slide2.xml" Id="R68df047cdd3945ab" /><Relationship Type="http://schemas.openxmlformats.org/officeDocument/2006/relationships/slide" Target="/ppt/slides/slide3.xml" Id="R55e428ac033642bf" /><Relationship Type="http://schemas.openxmlformats.org/officeDocument/2006/relationships/slide" Target="/ppt/slides/slide4.xml" Id="R68862d05e3dd4580" /><Relationship Type="http://schemas.openxmlformats.org/officeDocument/2006/relationships/slide" Target="/ppt/slides/slide5.xml" Id="R43b968ece5f645d9" /><Relationship Type="http://schemas.openxmlformats.org/officeDocument/2006/relationships/slide" Target="/ppt/slides/slide6.xml" Id="Rc461f10de110428b" /><Relationship Type="http://schemas.openxmlformats.org/officeDocument/2006/relationships/slide" Target="/ppt/slides/slide7.xml" Id="R8fdb8a1334ad4d5e" /><Relationship Type="http://schemas.openxmlformats.org/officeDocument/2006/relationships/slide" Target="/ppt/slides/slide8.xml" Id="R5ad9ebbe39384f87" /><Relationship Type="http://schemas.openxmlformats.org/officeDocument/2006/relationships/slide" Target="/ppt/slides/slide9.xml" Id="R6a0d041e56c44851" /><Relationship Type="http://schemas.openxmlformats.org/officeDocument/2006/relationships/slide" Target="/ppt/slides/slide10.xml" Id="Rc0b18e2eca6947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79e220cae445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c4dabf2258458a" /><Relationship Type="http://schemas.openxmlformats.org/officeDocument/2006/relationships/notesMaster" Target="/ppt/notesMasters/notesMaster1.xml" Id="R67d0c784ef8a4d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a56a5c8b5e49e0" /><Relationship Type="http://schemas.openxmlformats.org/officeDocument/2006/relationships/notesMaster" Target="/ppt/notesMasters/notesMaster1.xml" Id="R43c3db8c076348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b8a1d4908c4cef" /><Relationship Type="http://schemas.openxmlformats.org/officeDocument/2006/relationships/notesMaster" Target="/ppt/notesMasters/notesMaster1.xml" Id="Red25c234701241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5c3061e7d048f6" /><Relationship Type="http://schemas.openxmlformats.org/officeDocument/2006/relationships/notesMaster" Target="/ppt/notesMasters/notesMaster1.xml" Id="Rd29c417233514b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7d08d8761a46ef" /><Relationship Type="http://schemas.openxmlformats.org/officeDocument/2006/relationships/notesMaster" Target="/ppt/notesMasters/notesMaster1.xml" Id="R3183beb85e23440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ba4106866345a5" /><Relationship Type="http://schemas.openxmlformats.org/officeDocument/2006/relationships/notesMaster" Target="/ppt/notesMasters/notesMaster1.xml" Id="R8d6b1d3b457a4a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804c841bab4df1" /><Relationship Type="http://schemas.openxmlformats.org/officeDocument/2006/relationships/notesMaster" Target="/ppt/notesMasters/notesMaster1.xml" Id="Rbf63ff2d2a0c4b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bc7c3bad5b45bc" /><Relationship Type="http://schemas.openxmlformats.org/officeDocument/2006/relationships/notesMaster" Target="/ppt/notesMasters/notesMaster1.xml" Id="Rf670a467c3c149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ea051225ab4624" /><Relationship Type="http://schemas.openxmlformats.org/officeDocument/2006/relationships/notesMaster" Target="/ppt/notesMasters/notesMaster1.xml" Id="Rdcf032f96b2f497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d58a69ef3f4055" /><Relationship Type="http://schemas.openxmlformats.org/officeDocument/2006/relationships/notesMaster" Target="/ppt/notesMasters/notesMaster1.xml" Id="R4df44a466e0142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 el propósito del taller y acuerda una conversación centrada en prácticas, no en culpables.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Explica el recorrido y señala que el grupo terminará con una decisión concreta.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Lee el caso del material Manos a la obra. Da tiempo para una primera reacción individual.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Invita a observar las condiciones de participación antes de proponer soluciones.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Contrasta ambas lecturas. Pregunta qué evidencia sostiene cada interpretación.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Conecta la ruta con las cinco perspectivas del Método Aula Diversa cuando resulte útil.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Trabajo en grupos. Usa las tarjetas recortables y registra acuerdos en la hoja de trabajo.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Cada grupo selecciona una sola barrera para mantener el acuerdo realizable.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Lee la frase y pide a dos participantes que expliquen cómo se refleja en su práctica.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Cierra con un responsable, una fecha de revisión y una evidencia observable.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96735b1c504f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9a42a27a66a4b7b" /><Relationship Type="http://schemas.openxmlformats.org/officeDocument/2006/relationships/slideLayout" Target="/ppt/slideLayouts/slideLayout1.xml" Id="Rb68390f2274a44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8390f2274a44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87f89720744e03" /><Relationship Type="http://schemas.openxmlformats.org/officeDocument/2006/relationships/image" Target="/ppt/media/image.png" Id="R571907b2385a4ea3" /><Relationship Type="http://schemas.openxmlformats.org/officeDocument/2006/relationships/notesSlide" Target="/ppt/notesSlides/notesSlide1.xml" Id="R001a452f67d14c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683b603c9a4b9d" /><Relationship Type="http://schemas.openxmlformats.org/officeDocument/2006/relationships/image" Target="/ppt/media/image.png" Id="R1361854ad0ae44fb" /><Relationship Type="http://schemas.openxmlformats.org/officeDocument/2006/relationships/notesSlide" Target="/ppt/notesSlides/notesSlide2.xml" Id="R895a4b4b244d4e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9156e6bd140c5" /><Relationship Type="http://schemas.openxmlformats.org/officeDocument/2006/relationships/image" Target="/ppt/media/image.png" Id="Rd8a623c6f11a41d4" /><Relationship Type="http://schemas.openxmlformats.org/officeDocument/2006/relationships/notesSlide" Target="/ppt/notesSlides/notesSlide3.xml" Id="Rd95255e5a40a4c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4a8844beb04e29" /><Relationship Type="http://schemas.openxmlformats.org/officeDocument/2006/relationships/image" Target="/ppt/media/image.png" Id="R3097f9e1549b463d" /><Relationship Type="http://schemas.openxmlformats.org/officeDocument/2006/relationships/notesSlide" Target="/ppt/notesSlides/notesSlide4.xml" Id="Rb36df0ff242c4f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2d198202db44c5" /><Relationship Type="http://schemas.openxmlformats.org/officeDocument/2006/relationships/image" Target="/ppt/media/image.png" Id="Ra11cb5c8fc384c18" /><Relationship Type="http://schemas.openxmlformats.org/officeDocument/2006/relationships/notesSlide" Target="/ppt/notesSlides/notesSlide5.xml" Id="R9944ebd69cde45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a4dae233f54ce8" /><Relationship Type="http://schemas.openxmlformats.org/officeDocument/2006/relationships/image" Target="/ppt/media/image.png" Id="Raef23554b22f40e0" /><Relationship Type="http://schemas.openxmlformats.org/officeDocument/2006/relationships/notesSlide" Target="/ppt/notesSlides/notesSlide6.xml" Id="Rbee8a0a27ff047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085fb566d4bde" /><Relationship Type="http://schemas.openxmlformats.org/officeDocument/2006/relationships/image" Target="/ppt/media/image.png" Id="R454f611d17634241" /><Relationship Type="http://schemas.openxmlformats.org/officeDocument/2006/relationships/notesSlide" Target="/ppt/notesSlides/notesSlide7.xml" Id="R79d3cf12c5734cc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539b3a74c4040" /><Relationship Type="http://schemas.openxmlformats.org/officeDocument/2006/relationships/image" Target="/ppt/media/image.png" Id="R7b86589d9122479c" /><Relationship Type="http://schemas.openxmlformats.org/officeDocument/2006/relationships/notesSlide" Target="/ppt/notesSlides/notesSlide8.xml" Id="R68b0a3e7baa6445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38f1b56c546e0" /><Relationship Type="http://schemas.openxmlformats.org/officeDocument/2006/relationships/image" Target="/ppt/media/image.png" Id="Ra938997886d74ae2" /><Relationship Type="http://schemas.openxmlformats.org/officeDocument/2006/relationships/notesSlide" Target="/ppt/notesSlides/notesSlide9.xml" Id="R724244cdcf9343e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56d031dbb40f2" /><Relationship Type="http://schemas.openxmlformats.org/officeDocument/2006/relationships/image" Target="/ppt/media/image.png" Id="R01799ba2daac4186" /><Relationship Type="http://schemas.openxmlformats.org/officeDocument/2006/relationships/notesSlide" Target="/ppt/notesSlides/notesSlide10.xml" Id="R36949b5a612641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A9ADCB1A-49A6-4CC7-9F14-0969E4ED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516C"/>
          </a:solidFill>
          <a:ln xmlns:a="http://schemas.openxmlformats.org/drawingml/2006/main" w="0">
            <a:noFill/>
          </a:ln>
        </p:spPr>
      </p:sp>
      <p:pic>
        <p:nvPicPr>
          <p:cNvPr id="16" name="Imagen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1907b2385a4ea3"/>
          <a:stretch xmlns:a="http://schemas.openxmlformats.org/drawingml/2006/main"/>
        </p:blipFill>
        <p:spPr>
          <a:xfrm xmlns:a="http://schemas.openxmlformats.org/drawingml/2006/main">
            <a:off x="849730" y="495300"/>
            <a:ext cx="1786689" cy="1028700"/>
          </a:xfrm>
          <a:prstGeom xmlns:a="http://schemas.openxmlformats.org/drawingml/2006/main" prst="rect">
            <a:avLst/>
          </a:prstGeom>
        </p:spPr>
      </p:pic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FB5F757B-55E0-4415-9159-95A079AD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06A2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06A2A"/>
                </a:solidFill>
                <a:latin typeface="DejaVu Sans"/>
                <a:ea typeface="DejaVu Sans"/>
                <a:cs typeface="DejaVu Sans"/>
              </a:rPr>
              <a:t>EDUCACIÓN INCLUSIVA</a:t>
            </a:r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A1133184-916C-4F32-AB5A-BABE81E1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6381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Una escuela para</a:t>
            </a:r>
          </a:p>
          <a:p xmlns:a="http://schemas.openxmlformats.org/drawingml/2006/main">
            <a:pPr>
              <a:buNone/>
              <a:defRPr sz="390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todas las personas</a:t>
            </a:r>
          </a:p>
        </p:txBody>
      </p:sp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5D831C10-976E-45A2-BBA4-348D4C67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552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Taller práctico para reconocer barreras y ampliar la participación en el colegio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EF4CE6D8-D0DC-47F7-8BDD-A5933C987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F8E8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8E83"/>
                </a:solidFill>
                <a:latin typeface="DejaVu Sans"/>
                <a:ea typeface="DejaVu Sans"/>
                <a:cs typeface="DejaVu Sans"/>
              </a:rPr>
              <a:t>Kit para docentes · Método Aula Diversa</a:t>
            </a:r>
          </a:p>
        </p:txBody>
      </p:sp>
      <p:sp>
        <p:nvSpPr>
          <p:cNvPr id="7" name="Rectángulo: esquinas redondeadas 6">
            <a:extLst xmlns:a="http://schemas.openxmlformats.org/drawingml/2006/main">
              <a:ext uri="{FF2B5EF4-FFF2-40B4-BE49-F238E27FC236}">
                <a16:creationId xmlns:a16="http://schemas.microsoft.com/office/drawing/2014/main" id="{F1D0AE1E-F3CD-4E76-99B6-5BD918B4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857250"/>
            <a:ext cx="295275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8152AC"/>
          </a:solidFill>
          <a:ln xmlns:a="http://schemas.openxmlformats.org/drawingml/2006/main" w="0">
            <a:noFill/>
          </a:ln>
        </p:spPr>
      </p:sp>
      <p:sp>
        <p:nvSpPr>
          <p:cNvPr id="8" name="Rectángulo: esquinas redondeadas 7">
            <a:extLst xmlns:a="http://schemas.openxmlformats.org/drawingml/2006/main">
              <a:ext uri="{FF2B5EF4-FFF2-40B4-BE49-F238E27FC236}">
                <a16:creationId xmlns:a16="http://schemas.microsoft.com/office/drawing/2014/main" id="{D3E7F8C2-0700-4E3B-8317-E92FF5EB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990850"/>
            <a:ext cx="2171700" cy="21717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F06A2A"/>
          </a:solidFill>
          <a:ln xmlns:a="http://schemas.openxmlformats.org/drawingml/2006/main" w="0">
            <a:noFill/>
          </a:ln>
        </p:spPr>
      </p:sp>
      <p:sp>
        <p:nvSpPr>
          <p:cNvPr id="9" name="Rectángulo: esquinas redondeadas 8">
            <a:extLst xmlns:a="http://schemas.openxmlformats.org/drawingml/2006/main">
              <a:ext uri="{FF2B5EF4-FFF2-40B4-BE49-F238E27FC236}">
                <a16:creationId xmlns:a16="http://schemas.microsoft.com/office/drawing/2014/main" id="{21CDC73E-AA82-40D3-AC7A-F59E0589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095750"/>
            <a:ext cx="14859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1F8E83"/>
          </a:solidFill>
          <a:ln xmlns:a="http://schemas.openxmlformats.org/drawingml/2006/main" w="0">
            <a:noFill/>
          </a:ln>
        </p:spPr>
      </p:sp>
      <p:sp>
        <p:nvSpPr>
          <p:cNvPr id="10" name="Rectángulo: esquinas redondeadas 9">
            <a:extLst xmlns:a="http://schemas.openxmlformats.org/drawingml/2006/main">
              <a:ext uri="{FF2B5EF4-FFF2-40B4-BE49-F238E27FC236}">
                <a16:creationId xmlns:a16="http://schemas.microsoft.com/office/drawing/2014/main" id="{DC400CD1-56E3-433C-A974-AA2A864C4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466850"/>
            <a:ext cx="895350" cy="8953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</a:ln>
        </p:spPr>
      </p:sp>
      <p:sp>
        <p:nvSpPr>
          <p:cNvPr id="11" name="Rectángulo: esquinas redondeadas 10">
            <a:extLst xmlns:a="http://schemas.openxmlformats.org/drawingml/2006/main">
              <a:ext uri="{FF2B5EF4-FFF2-40B4-BE49-F238E27FC236}">
                <a16:creationId xmlns:a16="http://schemas.microsoft.com/office/drawing/2014/main" id="{F435C24F-E3F5-4E31-9C77-9DB55B37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6195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</a:ln>
        </p:spPr>
      </p:sp>
      <p:sp>
        <p:nvSpPr>
          <p:cNvPr id="12" name="Rectángulo: esquinas redondeadas 11">
            <a:extLst xmlns:a="http://schemas.openxmlformats.org/drawingml/2006/main">
              <a:ext uri="{FF2B5EF4-FFF2-40B4-BE49-F238E27FC236}">
                <a16:creationId xmlns:a16="http://schemas.microsoft.com/office/drawing/2014/main" id="{40BAE311-00E7-47FA-B0AF-FB68070E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495800"/>
            <a:ext cx="5143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781081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ectángulo 22">
            <a:extLst xmlns:a="http://schemas.openxmlformats.org/drawingml/2006/main">
              <a:ext uri="{FF2B5EF4-FFF2-40B4-BE49-F238E27FC236}">
                <a16:creationId xmlns:a16="http://schemas.microsoft.com/office/drawing/2014/main" id="{0D47848D-7181-417D-A1A7-2646C8C4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657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06A2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06A2A"/>
                </a:solidFill>
                <a:latin typeface="DejaVu Sans"/>
                <a:ea typeface="DejaVu Sans"/>
                <a:cs typeface="DejaVu Sans"/>
              </a:rPr>
              <a:t>ESTRUCTURA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59EDE89F-D2C1-448B-B8FB-C2D8DF0F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857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Recorrido del encuentro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3A950BF8-0869-481E-BFA5-38297C3D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2E5"/>
          </a:solidFill>
          <a:ln xmlns:a="http://schemas.openxmlformats.org/drawingml/2006/main" w="0">
            <a:noFill/>
          </a:ln>
        </p:spPr>
      </p:sp>
      <p:pic>
        <p:nvPicPr>
          <p:cNvPr id="28" name="Imagen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1854ad0ae44fb"/>
          <a:stretch xmlns:a="http://schemas.openxmlformats.org/drawingml/2006/main"/>
        </p:blipFill>
        <p:spPr>
          <a:xfrm xmlns:a="http://schemas.openxmlformats.org/drawingml/2006/main">
            <a:off x="10168188" y="266700"/>
            <a:ext cx="1323474" cy="762000"/>
          </a:xfrm>
          <a:prstGeom xmlns:a="http://schemas.openxmlformats.org/drawingml/2006/main" prst="rect">
            <a:avLst/>
          </a:prstGeom>
        </p:spPr>
      </p:pic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27443CC1-812F-484B-8CF1-3779A7A3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74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F06A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06A2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Rectángulo: esquinas redondeadas 5">
            <a:extLst xmlns:a="http://schemas.openxmlformats.org/drawingml/2006/main">
              <a:ext uri="{FF2B5EF4-FFF2-40B4-BE49-F238E27FC236}">
                <a16:creationId xmlns:a16="http://schemas.microsoft.com/office/drawing/2014/main" id="{90363B62-40AE-4A5E-9690-998AED6E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828800"/>
            <a:ext cx="47625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6A2A"/>
          </a:solidFill>
          <a:ln xmlns:a="http://schemas.openxmlformats.org/drawingml/2006/main" w="0">
            <a:noFill/>
          </a:ln>
        </p:spPr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D5C0CD0C-D472-4ED2-969C-1523166D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17907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Mirar la escuela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B05E31A9-1872-48CF-8C34-C67EFA8F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200275"/>
            <a:ext cx="695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8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8727C"/>
                </a:solidFill>
                <a:latin typeface="DejaVu Sans"/>
                <a:ea typeface="DejaVu Sans"/>
                <a:cs typeface="DejaVu Sans"/>
              </a:rPr>
              <a:t>Reconocer quiénes participan y quiénes quedan al margen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5384DEB6-F654-4BE8-9665-EAC4276C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1775"/>
            <a:ext cx="74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F8E8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F8E83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Rectángulo: esquinas redondeadas 9">
            <a:extLst xmlns:a="http://schemas.openxmlformats.org/drawingml/2006/main">
              <a:ext uri="{FF2B5EF4-FFF2-40B4-BE49-F238E27FC236}">
                <a16:creationId xmlns:a16="http://schemas.microsoft.com/office/drawing/2014/main" id="{66FF1844-C9BA-4897-9745-2732372D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09875"/>
            <a:ext cx="47625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8E83"/>
          </a:solidFill>
          <a:ln xmlns:a="http://schemas.openxmlformats.org/drawingml/2006/main" w="0">
            <a:noFill/>
          </a:ln>
        </p:spPr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BBF835F3-BB0C-45FD-A1D2-FDFBC3C8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717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Comprender las barreras</a:t>
            </a:r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9C5D66E2-E4C9-4500-A45B-7E3A87F1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181350"/>
            <a:ext cx="695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8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8727C"/>
                </a:solidFill>
                <a:latin typeface="DejaVu Sans"/>
                <a:ea typeface="DejaVu Sans"/>
                <a:cs typeface="DejaVu Sans"/>
              </a:rPr>
              <a:t>Analizar decisiones, entornos y prácticas</a:t>
            </a: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768AE9F6-ACF5-43FE-996B-4CB87EF7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52850"/>
            <a:ext cx="74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8152A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152A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Rectángulo: esquinas redondeadas 13">
            <a:extLst xmlns:a="http://schemas.openxmlformats.org/drawingml/2006/main">
              <a:ext uri="{FF2B5EF4-FFF2-40B4-BE49-F238E27FC236}">
                <a16:creationId xmlns:a16="http://schemas.microsoft.com/office/drawing/2014/main" id="{A99748B1-0F0F-4D7E-8922-497728EE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90950"/>
            <a:ext cx="47625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152AC"/>
          </a:solidFill>
          <a:ln xmlns:a="http://schemas.openxmlformats.org/drawingml/2006/main" w="0">
            <a:noFill/>
          </a:ln>
        </p:spPr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C89ED65E-EE56-4004-89D8-3934E8342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7528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Diseñar posibilidades</a:t>
            </a:r>
          </a:p>
        </p:txBody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CB1191E2-5DA0-4269-95F8-2DA7493EB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162425"/>
            <a:ext cx="695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8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8727C"/>
                </a:solidFill>
                <a:latin typeface="DejaVu Sans"/>
                <a:ea typeface="DejaVu Sans"/>
                <a:cs typeface="DejaVu Sans"/>
              </a:rPr>
              <a:t>Convertir barreras en apoyos y alternativas</a:t>
            </a:r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9D32586A-0AC7-4DFF-8741-42A5BBFD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33925"/>
            <a:ext cx="74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E9B52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E9B52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8" name="Rectángulo: esquinas redondeadas 17">
            <a:extLst xmlns:a="http://schemas.openxmlformats.org/drawingml/2006/main">
              <a:ext uri="{FF2B5EF4-FFF2-40B4-BE49-F238E27FC236}">
                <a16:creationId xmlns:a16="http://schemas.microsoft.com/office/drawing/2014/main" id="{55A681DD-E168-4C27-B977-43730D70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772025"/>
            <a:ext cx="47625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52B"/>
          </a:solidFill>
          <a:ln xmlns:a="http://schemas.openxmlformats.org/drawingml/2006/main" w="0">
            <a:noFill/>
          </a:ln>
        </p:spPr>
      </p:sp>
      <p:sp>
        <p:nvSpPr>
          <p:cNvPr id="19" name="Rectángulo 18">
            <a:extLst xmlns:a="http://schemas.openxmlformats.org/drawingml/2006/main">
              <a:ext uri="{FF2B5EF4-FFF2-40B4-BE49-F238E27FC236}">
                <a16:creationId xmlns:a16="http://schemas.microsoft.com/office/drawing/2014/main" id="{0AA19008-F0F1-47A0-84DD-442A633A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73392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Acordar un cambio</a:t>
            </a:r>
          </a:p>
        </p:txBody>
      </p:sp>
      <p:sp>
        <p:nvSpPr>
          <p:cNvPr id="20" name="Rectángulo 19">
            <a:extLst xmlns:a="http://schemas.openxmlformats.org/drawingml/2006/main">
              <a:ext uri="{FF2B5EF4-FFF2-40B4-BE49-F238E27FC236}">
                <a16:creationId xmlns:a16="http://schemas.microsoft.com/office/drawing/2014/main" id="{192988F8-6FA7-4FFC-B54A-6E89C1EE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143500"/>
            <a:ext cx="695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8727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8727C"/>
                </a:solidFill>
                <a:latin typeface="DejaVu Sans"/>
                <a:ea typeface="DejaVu Sans"/>
                <a:cs typeface="DejaVu Sans"/>
              </a:rPr>
              <a:t>Definir una acción, responsable y evidencia</a:t>
            </a:r>
          </a:p>
        </p:txBody>
      </p:sp>
      <p:sp>
        <p:nvSpPr>
          <p:cNvPr id="21" name="Rectángulo 20">
            <a:extLst xmlns:a="http://schemas.openxmlformats.org/drawingml/2006/main">
              <a:ext uri="{FF2B5EF4-FFF2-40B4-BE49-F238E27FC236}">
                <a16:creationId xmlns:a16="http://schemas.microsoft.com/office/drawing/2014/main" id="{F6443A51-3E63-4374-94C2-8C3EC9F6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AULA DIVERSA</a:t>
            </a:r>
          </a:p>
        </p:txBody>
      </p:sp>
      <p:sp>
        <p:nvSpPr>
          <p:cNvPr id="22" name="Rectángulo 21">
            <a:extLst xmlns:a="http://schemas.openxmlformats.org/drawingml/2006/main">
              <a:ext uri="{FF2B5EF4-FFF2-40B4-BE49-F238E27FC236}">
                <a16:creationId xmlns:a16="http://schemas.microsoft.com/office/drawing/2014/main" id="{078EEB26-9718-49D7-9427-4263B72E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77000"/>
            <a:ext cx="514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282066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516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4DF8F0FC-543C-4DC5-BE02-EE663E9B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4850"/>
            <a:ext cx="161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E9B52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E9B52B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F54A26F1-94EA-43D7-960C-68432DBF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781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Una escena cotidiana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226990C5-45CF-466A-958F-F37C2C5F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242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CECE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CECEF"/>
                </a:solidFill>
                <a:latin typeface="DejaVu Sans"/>
                <a:ea typeface="DejaVu Sans"/>
                <a:cs typeface="DejaVu Sans"/>
              </a:rPr>
              <a:t>Leamos el caso sin buscar culpables. Queremos comprender qué produce la exclusión.</a:t>
            </a:r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A685D90D-2376-444B-9871-63EFCDC4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0"/>
            <a:ext cx="304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152AC"/>
          </a:solidFill>
          <a:ln xmlns:a="http://schemas.openxmlformats.org/drawingml/2006/main" w="0">
            <a:noFill/>
          </a:ln>
        </p:spPr>
      </p:sp>
      <p:sp>
        <p:nvSpPr>
          <p:cNvPr id="5" name="Rectángulo: esquinas redondeadas 4">
            <a:extLst xmlns:a="http://schemas.openxmlformats.org/drawingml/2006/main">
              <a:ext uri="{FF2B5EF4-FFF2-40B4-BE49-F238E27FC236}">
                <a16:creationId xmlns:a16="http://schemas.microsoft.com/office/drawing/2014/main" id="{1B4DD562-1F8C-4998-BCC2-A19D7C1A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1123950"/>
            <a:ext cx="163830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06A2A"/>
          </a:solidFill>
          <a:ln xmlns:a="http://schemas.openxmlformats.org/drawingml/2006/main" w="0">
            <a:noFill/>
          </a:ln>
        </p:spPr>
      </p:sp>
      <p:sp>
        <p:nvSpPr>
          <p:cNvPr id="6" name="Rectángulo: esquinas redondeadas 5">
            <a:extLst xmlns:a="http://schemas.openxmlformats.org/drawingml/2006/main">
              <a:ext uri="{FF2B5EF4-FFF2-40B4-BE49-F238E27FC236}">
                <a16:creationId xmlns:a16="http://schemas.microsoft.com/office/drawing/2014/main" id="{67FF87ED-F9B9-42BE-97FA-BB8A0B31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124200"/>
            <a:ext cx="1009650" cy="10096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1F8E83"/>
          </a:solidFill>
          <a:ln xmlns:a="http://schemas.openxmlformats.org/drawingml/2006/main" w="0">
            <a:noFill/>
          </a:ln>
        </p:spPr>
      </p:sp>
      <p:sp>
        <p:nvSpPr>
          <p:cNvPr id="7" name="Rectángulo: esquinas redondeadas 6">
            <a:extLst xmlns:a="http://schemas.openxmlformats.org/drawingml/2006/main">
              <a:ext uri="{FF2B5EF4-FFF2-40B4-BE49-F238E27FC236}">
                <a16:creationId xmlns:a16="http://schemas.microsoft.com/office/drawing/2014/main" id="{9D88277F-76E2-49B9-8651-521A45B5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4810125"/>
            <a:ext cx="6667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9B52B"/>
          </a:solidFill>
          <a:ln xmlns:a="http://schemas.openxmlformats.org/drawingml/2006/main" w="0">
            <a:noFill/>
          </a:ln>
        </p:spPr>
      </p:sp>
      <p:sp>
        <p:nvSpPr>
          <p:cNvPr id="8" name="Rectángulo: esquinas redondeadas 7">
            <a:extLst xmlns:a="http://schemas.openxmlformats.org/drawingml/2006/main">
              <a:ext uri="{FF2B5EF4-FFF2-40B4-BE49-F238E27FC236}">
                <a16:creationId xmlns:a16="http://schemas.microsoft.com/office/drawing/2014/main" id="{3E75C51A-D91A-48F5-9F57-49A0E3CE2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86375"/>
            <a:ext cx="2476500" cy="116205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0" name="Imagen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623c6f11a41d4"/>
          <a:stretch xmlns:a="http://schemas.openxmlformats.org/drawingml/2006/main"/>
        </p:blipFill>
        <p:spPr>
          <a:xfrm xmlns:a="http://schemas.openxmlformats.org/drawingml/2006/main">
            <a:off x="873292" y="5391150"/>
            <a:ext cx="1720516" cy="990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030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7495467E-87C7-4392-A736-01AA49DF8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657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1F8E8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8E83"/>
                </a:solidFill>
                <a:latin typeface="DejaVu Sans"/>
                <a:ea typeface="DejaVu Sans"/>
                <a:cs typeface="DejaVu Sans"/>
              </a:rPr>
              <a:t>CONTENIDO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403A25AB-5CBF-40B0-B7A5-74303A61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857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La participación se diseña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F9A5A414-64E7-450A-A560-D0E65E0DC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2E5"/>
          </a:solidFill>
          <a:ln xmlns:a="http://schemas.openxmlformats.org/drawingml/2006/main" w="0">
            <a:noFill/>
          </a:ln>
        </p:spPr>
      </p:sp>
      <p:pic>
        <p:nvPicPr>
          <p:cNvPr id="19" name="Imagen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97f9e1549b463d"/>
          <a:stretch xmlns:a="http://schemas.openxmlformats.org/drawingml/2006/main"/>
        </p:blipFill>
        <p:spPr>
          <a:xfrm xmlns:a="http://schemas.openxmlformats.org/drawingml/2006/main">
            <a:off x="10168188" y="266700"/>
            <a:ext cx="1323474" cy="762000"/>
          </a:xfrm>
          <a:prstGeom xmlns:a="http://schemas.openxmlformats.org/drawingml/2006/main" prst="rect">
            <a:avLst/>
          </a:prstGeom>
        </p:spPr>
      </p:pic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41B0E5D3-0887-4149-943C-DA4C5E18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71650"/>
            <a:ext cx="7239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Las decisiones del aula pueden abrir o cerrar oportunidades de participación.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803752D1-7023-4CB5-B602-3EBC1312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6762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A2A"/>
          </a:solidFill>
          <a:ln xmlns:a="http://schemas.openxmlformats.org/drawingml/2006/main" w="0">
            <a:noFill/>
          </a:ln>
        </p:spPr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6872CFD8-8575-4C57-A60A-EABDB867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24250"/>
            <a:ext cx="676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Observa la consigna, los materiales, el tiempo, los espacios y las formas de responder. La barrera puede estar en la relación entre la persona, la tarea y el entorno.</a:t>
            </a:r>
          </a:p>
        </p:txBody>
      </p:sp>
      <p:sp>
        <p:nvSpPr>
          <p:cNvPr id="8" name="Rectángulo: esquinas redondeadas 7">
            <a:extLst xmlns:a="http://schemas.openxmlformats.org/drawingml/2006/main">
              <a:ext uri="{FF2B5EF4-FFF2-40B4-BE49-F238E27FC236}">
                <a16:creationId xmlns:a16="http://schemas.microsoft.com/office/drawing/2014/main" id="{49A8862F-F6BA-494F-941E-13214C524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828800"/>
            <a:ext cx="2381250" cy="29718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AF3F4"/>
          </a:solidFill>
          <a:ln xmlns:a="http://schemas.openxmlformats.org/drawingml/2006/main" w="0">
            <a:noFill/>
          </a:ln>
        </p:spPr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C811CE5E-75A5-4D27-B60F-6E068CEA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209800"/>
            <a:ext cx="1771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1F8E8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8E83"/>
                </a:solidFill>
                <a:latin typeface="DejaVu Sans"/>
                <a:ea typeface="DejaVu Sans"/>
                <a:cs typeface="DejaVu Sans"/>
              </a:rPr>
              <a:t>PREGUNTA</a:t>
            </a:r>
          </a:p>
          <a:p xmlns:a="http://schemas.openxmlformats.org/drawingml/2006/main">
            <a:pPr>
              <a:buNone/>
              <a:defRPr sz="1275" b="1">
                <a:solidFill>
                  <a:srgbClr val="1F8E8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8E83"/>
                </a:solidFill>
                <a:latin typeface="DejaVu Sans"/>
                <a:ea typeface="DejaVu Sans"/>
                <a:cs typeface="DejaVu Sans"/>
              </a:rPr>
              <a:t>CLAVE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741F1CE3-28D4-4EB3-8133-D910DB86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857500"/>
            <a:ext cx="190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¿Quién?</a:t>
            </a:r>
          </a:p>
        </p:txBody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DFAC6BF3-66CB-4B74-A006-F5A99790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886200"/>
            <a:ext cx="180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¿Quién puede entrar, participar y aprender?</a:t>
            </a:r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84A2C3D1-9DD5-42F1-97E2-F74800173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AULA DIVERSA</a:t>
            </a: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FF1EC9DD-DF29-4F9E-A1B5-2799DF03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77000"/>
            <a:ext cx="514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080455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25C21571-CA2E-468F-93FC-7DD4E434B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657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8152AC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8152AC"/>
                </a:solidFill>
                <a:latin typeface="DejaVu Sans"/>
                <a:ea typeface="DejaVu Sans"/>
                <a:cs typeface="DejaVu Sans"/>
              </a:rPr>
              <a:t>COMPARACIÓN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E5A2FB71-CAFE-4718-866A-45217CDF8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857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Dos maneras de leer la situación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B4E80C18-652F-49D4-A3C5-CE7C8FD3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2E5"/>
          </a:solidFill>
          <a:ln xmlns:a="http://schemas.openxmlformats.org/drawingml/2006/main" w="0">
            <a:noFill/>
          </a:ln>
        </p:spPr>
      </p:sp>
      <p:pic>
        <p:nvPicPr>
          <p:cNvPr id="20" name="Imagen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1cb5c8fc384c18"/>
          <a:stretch xmlns:a="http://schemas.openxmlformats.org/drawingml/2006/main"/>
        </p:blipFill>
        <p:spPr>
          <a:xfrm xmlns:a="http://schemas.openxmlformats.org/drawingml/2006/main">
            <a:off x="10168188" y="266700"/>
            <a:ext cx="1323474" cy="762000"/>
          </a:xfrm>
          <a:prstGeom xmlns:a="http://schemas.openxmlformats.org/drawingml/2006/main" prst="rect">
            <a:avLst/>
          </a:prstGeom>
        </p:spPr>
      </p:pic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7651A7E2-D1C5-41FB-8452-17231C9A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447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8152A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8152AC"/>
                </a:solidFill>
                <a:latin typeface="DejaVu Sans"/>
                <a:ea typeface="DejaVu Sans"/>
                <a:cs typeface="DejaVu Sans"/>
              </a:rPr>
              <a:t>Explicación individual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BECED013-A833-44B1-8247-2D56BC0C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695450"/>
            <a:ext cx="447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F8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F8E83"/>
                </a:solidFill>
                <a:latin typeface="DejaVu Sans"/>
                <a:ea typeface="DejaVu Sans"/>
                <a:cs typeface="DejaVu Sans"/>
              </a:rPr>
              <a:t>Lectura del contexto</a:t>
            </a:r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A6748806-FFF1-4401-8078-DADBC3C6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4762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152AC"/>
          </a:solidFill>
          <a:ln xmlns:a="http://schemas.openxmlformats.org/drawingml/2006/main" w="0">
            <a:noFill/>
          </a:ln>
        </p:spPr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992DA57E-325B-4CD9-ADC8-0F218812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266950"/>
            <a:ext cx="4762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8E83"/>
          </a:solidFill>
          <a:ln xmlns:a="http://schemas.openxmlformats.org/drawingml/2006/main" w="0">
            <a:noFill/>
          </a:ln>
        </p:spPr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358615DC-FBA8-41CD-9BE9-B24FBC8F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La dificultad se atribuye al estudiante.</a:t>
            </a:r>
          </a:p>
          <a:p xmlns:a="http://schemas.openxmlformats.org/drawingml/2006/main">
            <a:endParaRPr sz="1575" b="0">
              <a:solidFill>
                <a:srgbClr val="173845"/>
              </a:solidFill>
              <a:latin typeface="DejaVu Sans"/>
              <a:ea typeface="DejaVu Sans"/>
              <a:cs typeface="DejaVu Sans"/>
            </a:endParaRPr>
          </a:p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• </a:t>
            </a: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Se pregunta qué diagnóstico tiene</a:t>
            </a:r>
          </a:p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• </a:t>
            </a: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Se reduce su participación</a:t>
            </a:r>
          </a:p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• </a:t>
            </a: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Se propone una actividad aparte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B96B39BD-3EE7-4FAB-92D0-258B1603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0985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La situación se analiza en contexto.</a:t>
            </a:r>
          </a:p>
          <a:p xmlns:a="http://schemas.openxmlformats.org/drawingml/2006/main">
            <a:endParaRPr sz="1575" b="0">
              <a:solidFill>
                <a:srgbClr val="173845"/>
              </a:solidFill>
              <a:latin typeface="DejaVu Sans"/>
              <a:ea typeface="DejaVu Sans"/>
              <a:cs typeface="DejaVu Sans"/>
            </a:endParaRPr>
          </a:p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• </a:t>
            </a: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Se identifican barreras concretas</a:t>
            </a:r>
          </a:p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• </a:t>
            </a: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Se escuchan distintas voces</a:t>
            </a:r>
          </a:p>
          <a:p xmlns:a="http://schemas.openxmlformats.org/drawingml/2006/main">
            <a:pPr>
              <a:buNone/>
              <a:def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• </a:t>
            </a:r>
            <a:r>
              <a:rPr sz="157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Se diseñan apoyos compartidos</a:t>
            </a:r>
          </a:p>
        </p:txBody>
      </p:sp>
      <p:sp>
        <p:nvSpPr>
          <p:cNvPr id="11" name="Rectángulo: esquinas redondeadas 10">
            <a:extLst xmlns:a="http://schemas.openxmlformats.org/drawingml/2006/main">
              <a:ext uri="{FF2B5EF4-FFF2-40B4-BE49-F238E27FC236}">
                <a16:creationId xmlns:a16="http://schemas.microsoft.com/office/drawing/2014/main" id="{BFC21C4E-95C8-4961-8B65-D48B14F3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572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</a:ln>
        </p:spPr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17E9E57E-0F77-4DE1-9024-0F1843A6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86400"/>
            <a:ext cx="1005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La barrera aparece en la relación entre la persona, la tarea y el entorno.</a:t>
            </a: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A8118081-3616-4BF2-A68A-D64FAFE1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AULA DIVERSA</a:t>
            </a:r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D16E3B5D-B9C5-4AAC-856E-EAC370DE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77000"/>
            <a:ext cx="514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694017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ángulo 23">
            <a:extLst xmlns:a="http://schemas.openxmlformats.org/drawingml/2006/main">
              <a:ext uri="{FF2B5EF4-FFF2-40B4-BE49-F238E27FC236}">
                <a16:creationId xmlns:a16="http://schemas.microsoft.com/office/drawing/2014/main" id="{5FA9DAC6-44A2-4ED7-AC7A-663E9D1B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657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06A2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06A2A"/>
                </a:solidFill>
                <a:latin typeface="DejaVu Sans"/>
                <a:ea typeface="DejaVu Sans"/>
                <a:cs typeface="DejaVu Sans"/>
              </a:rPr>
              <a:t>PROCESO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F87110D7-538A-43AD-A767-E8F0FCD2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857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Ruta de trabajo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F120B522-E7AB-47B3-B879-3D54FA34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2E5"/>
          </a:solidFill>
          <a:ln xmlns:a="http://schemas.openxmlformats.org/drawingml/2006/main" w="0">
            <a:noFill/>
          </a:ln>
        </p:spPr>
      </p:sp>
      <p:pic>
        <p:nvPicPr>
          <p:cNvPr id="29" name="Imagen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f23554b22f40e0"/>
          <a:stretch xmlns:a="http://schemas.openxmlformats.org/drawingml/2006/main"/>
        </p:blipFill>
        <p:spPr>
          <a:xfrm xmlns:a="http://schemas.openxmlformats.org/drawingml/2006/main">
            <a:off x="10168188" y="266700"/>
            <a:ext cx="1323474" cy="762000"/>
          </a:xfrm>
          <a:prstGeom xmlns:a="http://schemas.openxmlformats.org/drawingml/2006/main" prst="rect">
            <a:avLst/>
          </a:prstGeom>
        </p:spPr>
      </p:pic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980AD1C7-6134-4752-B445-178FC976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76575"/>
            <a:ext cx="942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2E5"/>
          </a:solidFill>
          <a:ln xmlns:a="http://schemas.openxmlformats.org/drawingml/2006/main" w="0">
            <a:noFill/>
          </a:ln>
        </p:spPr>
      </p:sp>
      <p:sp>
        <p:nvSpPr>
          <p:cNvPr id="6" name="Rectángulo: esquinas redondeadas 5">
            <a:extLst xmlns:a="http://schemas.openxmlformats.org/drawingml/2006/main">
              <a:ext uri="{FF2B5EF4-FFF2-40B4-BE49-F238E27FC236}">
                <a16:creationId xmlns:a16="http://schemas.microsoft.com/office/drawing/2014/main" id="{E4B05E75-7BF9-4778-BEDA-A999E347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438400"/>
            <a:ext cx="1238250" cy="12382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06A2A"/>
          </a:solidFill>
          <a:ln xmlns:a="http://schemas.openxmlformats.org/drawingml/2006/main" w="0">
            <a:noFill/>
          </a:ln>
        </p:spPr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8EFBDFD6-EF2C-4D14-9130-F550C7D5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638425"/>
            <a:ext cx="590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F3FF205D-BCCF-438E-96F8-B96FBA7D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857625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Mirar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DCDE7CB3-81E2-47DD-9962-FE35F5E2A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576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Escena y voces</a:t>
            </a:r>
          </a:p>
        </p:txBody>
      </p:sp>
      <p:sp>
        <p:nvSpPr>
          <p:cNvPr id="10" name="Rectángulo: esquinas redondeadas 9">
            <a:extLst xmlns:a="http://schemas.openxmlformats.org/drawingml/2006/main">
              <a:ext uri="{FF2B5EF4-FFF2-40B4-BE49-F238E27FC236}">
                <a16:creationId xmlns:a16="http://schemas.microsoft.com/office/drawing/2014/main" id="{7244ACA8-2569-4609-9B1F-6D1139C6A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438400"/>
            <a:ext cx="1238250" cy="12382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F8E83"/>
          </a:solidFill>
          <a:ln xmlns:a="http://schemas.openxmlformats.org/drawingml/2006/main" w="0">
            <a:noFill/>
          </a:ln>
        </p:spPr>
      </p:sp>
      <p:sp>
        <p:nvSpPr>
          <p:cNvPr id="11" name="Rectángulo 10">
            <a:extLst xmlns:a="http://schemas.openxmlformats.org/drawingml/2006/main">
              <a:ext uri="{FF2B5EF4-FFF2-40B4-BE49-F238E27FC236}">
                <a16:creationId xmlns:a16="http://schemas.microsoft.com/office/drawing/2014/main" id="{F06EB003-6EA9-4027-B7E3-CE3CAE16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638425"/>
            <a:ext cx="590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F5B89FBC-ABC2-42AF-A3BB-5CF0840EB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857625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Comprender</a:t>
            </a: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8B3A8391-DA2E-45D3-B7C8-0E5DC08E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2576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Barreras del contexto</a:t>
            </a:r>
          </a:p>
        </p:txBody>
      </p:sp>
      <p:sp>
        <p:nvSpPr>
          <p:cNvPr id="14" name="Rectángulo: esquinas redondeadas 13">
            <a:extLst xmlns:a="http://schemas.openxmlformats.org/drawingml/2006/main">
              <a:ext uri="{FF2B5EF4-FFF2-40B4-BE49-F238E27FC236}">
                <a16:creationId xmlns:a16="http://schemas.microsoft.com/office/drawing/2014/main" id="{0955133A-0EB2-4B19-9BCB-CB0EEEAC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438400"/>
            <a:ext cx="1238250" cy="12382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8152AC"/>
          </a:solidFill>
          <a:ln xmlns:a="http://schemas.openxmlformats.org/drawingml/2006/main" w="0">
            <a:noFill/>
          </a:ln>
        </p:spPr>
      </p:sp>
      <p:sp>
        <p:nvSpPr>
          <p:cNvPr id="15" name="Rectángulo 14">
            <a:extLst xmlns:a="http://schemas.openxmlformats.org/drawingml/2006/main">
              <a:ext uri="{FF2B5EF4-FFF2-40B4-BE49-F238E27FC236}">
                <a16:creationId xmlns:a16="http://schemas.microsoft.com/office/drawing/2014/main" id="{3576595D-69F1-4927-A488-9E5BC3303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2638425"/>
            <a:ext cx="590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B137A774-DA63-42EE-A134-6C888324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857625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Diseñar</a:t>
            </a:r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077B214B-77FC-4041-A481-E510720EC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576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Apoyos y alternativas</a:t>
            </a:r>
          </a:p>
        </p:txBody>
      </p:sp>
      <p:sp>
        <p:nvSpPr>
          <p:cNvPr id="18" name="Rectángulo: esquinas redondeadas 17">
            <a:extLst xmlns:a="http://schemas.openxmlformats.org/drawingml/2006/main">
              <a:ext uri="{FF2B5EF4-FFF2-40B4-BE49-F238E27FC236}">
                <a16:creationId xmlns:a16="http://schemas.microsoft.com/office/drawing/2014/main" id="{FD0C2B7B-89D4-4FE3-8224-313646D5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438400"/>
            <a:ext cx="1238250" cy="12382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E9B52B"/>
          </a:solidFill>
          <a:ln xmlns:a="http://schemas.openxmlformats.org/drawingml/2006/main" w="0">
            <a:noFill/>
          </a:ln>
        </p:spPr>
      </p:sp>
      <p:sp>
        <p:nvSpPr>
          <p:cNvPr id="19" name="Rectángulo 18">
            <a:extLst xmlns:a="http://schemas.openxmlformats.org/drawingml/2006/main">
              <a:ext uri="{FF2B5EF4-FFF2-40B4-BE49-F238E27FC236}">
                <a16:creationId xmlns:a16="http://schemas.microsoft.com/office/drawing/2014/main" id="{F22EDDBB-A005-4CD2-95BB-DD00E318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975" y="2638425"/>
            <a:ext cx="590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Rectángulo 19">
            <a:extLst xmlns:a="http://schemas.openxmlformats.org/drawingml/2006/main">
              <a:ext uri="{FF2B5EF4-FFF2-40B4-BE49-F238E27FC236}">
                <a16:creationId xmlns:a16="http://schemas.microsoft.com/office/drawing/2014/main" id="{7D147FDF-98EE-4303-A7BA-2AACF4D4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857625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Acordar</a:t>
            </a:r>
          </a:p>
        </p:txBody>
      </p:sp>
      <p:sp>
        <p:nvSpPr>
          <p:cNvPr id="21" name="Rectángulo 20">
            <a:extLst xmlns:a="http://schemas.openxmlformats.org/drawingml/2006/main">
              <a:ext uri="{FF2B5EF4-FFF2-40B4-BE49-F238E27FC236}">
                <a16:creationId xmlns:a16="http://schemas.microsoft.com/office/drawing/2014/main" id="{6DF40959-F06F-4C92-BAF4-6B2C7F4D7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4257675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Acción y seguimiento</a:t>
            </a:r>
          </a:p>
        </p:txBody>
      </p:sp>
      <p:sp>
        <p:nvSpPr>
          <p:cNvPr id="22" name="Rectángulo 21">
            <a:extLst xmlns:a="http://schemas.openxmlformats.org/drawingml/2006/main">
              <a:ext uri="{FF2B5EF4-FFF2-40B4-BE49-F238E27FC236}">
                <a16:creationId xmlns:a16="http://schemas.microsoft.com/office/drawing/2014/main" id="{E5D042B9-6948-4B29-AC99-6382B858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AULA DIVERSA</a:t>
            </a:r>
          </a:p>
        </p:txBody>
      </p:sp>
      <p:sp>
        <p:nvSpPr>
          <p:cNvPr id="23" name="Rectángulo 22">
            <a:extLst xmlns:a="http://schemas.openxmlformats.org/drawingml/2006/main">
              <a:ext uri="{FF2B5EF4-FFF2-40B4-BE49-F238E27FC236}">
                <a16:creationId xmlns:a16="http://schemas.microsoft.com/office/drawing/2014/main" id="{5D5DCAF8-731D-4147-ADDD-C79E6B40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77000"/>
            <a:ext cx="514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90573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ectángulo 21">
            <a:extLst xmlns:a="http://schemas.openxmlformats.org/drawingml/2006/main">
              <a:ext uri="{FF2B5EF4-FFF2-40B4-BE49-F238E27FC236}">
                <a16:creationId xmlns:a16="http://schemas.microsoft.com/office/drawing/2014/main" id="{D2868C79-2ED3-47AC-A0C9-383BCEA4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657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06A2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06A2A"/>
                </a:solidFill>
                <a:latin typeface="DejaVu Sans"/>
                <a:ea typeface="DejaVu Sans"/>
                <a:cs typeface="DejaVu Sans"/>
              </a:rPr>
              <a:t>TALLER</a:t>
            </a:r>
          </a:p>
        </p:txBody>
      </p:sp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7B87174C-9FC9-4605-87B7-B580A26E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857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Momento de trabajo colectivo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BCCB0545-0DEB-4DA6-8C4B-F5F63658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E2E5"/>
          </a:solidFill>
          <a:ln xmlns:a="http://schemas.openxmlformats.org/drawingml/2006/main" w="0">
            <a:noFill/>
          </a:ln>
        </p:spPr>
      </p:sp>
      <p:pic>
        <p:nvPicPr>
          <p:cNvPr id="27" name="Imagen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4f611d17634241"/>
          <a:stretch xmlns:a="http://schemas.openxmlformats.org/drawingml/2006/main"/>
        </p:blipFill>
        <p:spPr>
          <a:xfrm xmlns:a="http://schemas.openxmlformats.org/drawingml/2006/main">
            <a:off x="10168188" y="266700"/>
            <a:ext cx="1323474" cy="762000"/>
          </a:xfrm>
          <a:prstGeom xmlns:a="http://schemas.openxmlformats.org/drawingml/2006/main" prst="rect">
            <a:avLst/>
          </a:prstGeom>
        </p:spPr>
      </p:pic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1877DD9C-F285-4DB2-B902-0A8D3BF5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06A2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06A2A"/>
                </a:solidFill>
                <a:latin typeface="DejaVu Sans"/>
                <a:ea typeface="DejaVu Sans"/>
                <a:cs typeface="DejaVu Sans"/>
              </a:rPr>
              <a:t>Pregunta orientadora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A91695C9-A31A-4CFB-A9B9-687AE7C3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9906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¿Qué decisión cotidiana podemos transformar para ampliar la participación?</a:t>
            </a:r>
          </a:p>
        </p:txBody>
      </p:sp>
      <p:sp>
        <p:nvSpPr>
          <p:cNvPr id="7" name="Rectángulo: esquinas redondeadas 6">
            <a:extLst xmlns:a="http://schemas.openxmlformats.org/drawingml/2006/main">
              <a:ext uri="{FF2B5EF4-FFF2-40B4-BE49-F238E27FC236}">
                <a16:creationId xmlns:a16="http://schemas.microsoft.com/office/drawing/2014/main" id="{3019CFCE-8968-4E75-8236-D4FA6B5D1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76600"/>
            <a:ext cx="3238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BEDE5"/>
          </a:solidFill>
          <a:ln xmlns:a="http://schemas.openxmlformats.org/drawingml/2006/main" w="0">
            <a:noFill/>
          </a:ln>
        </p:spPr>
      </p:sp>
      <p:sp>
        <p:nvSpPr>
          <p:cNvPr id="8" name="Rectángulo 7">
            <a:extLst xmlns:a="http://schemas.openxmlformats.org/drawingml/2006/main">
              <a:ext uri="{FF2B5EF4-FFF2-40B4-BE49-F238E27FC236}">
                <a16:creationId xmlns:a16="http://schemas.microsoft.com/office/drawing/2014/main" id="{74054AF5-D921-4F96-96ED-76C049D5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671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06A2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06A2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CEFCF905-A84E-4E51-9179-27F24450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6710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Pensar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CFD6D51B-3CB1-4315-900B-831DCAFAD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05275"/>
            <a:ext cx="270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Identifica una barrera observable en la situación.</a:t>
            </a:r>
          </a:p>
        </p:txBody>
      </p:sp>
      <p:sp>
        <p:nvSpPr>
          <p:cNvPr id="11" name="Rectángulo: esquinas redondeadas 10">
            <a:extLst xmlns:a="http://schemas.openxmlformats.org/drawingml/2006/main">
              <a:ext uri="{FF2B5EF4-FFF2-40B4-BE49-F238E27FC236}">
                <a16:creationId xmlns:a16="http://schemas.microsoft.com/office/drawing/2014/main" id="{B36A3B4A-2BF0-489B-98FE-D9822EF1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76600"/>
            <a:ext cx="3238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AF3F4"/>
          </a:solidFill>
          <a:ln xmlns:a="http://schemas.openxmlformats.org/drawingml/2006/main" w="0">
            <a:noFill/>
          </a:ln>
        </p:spPr>
      </p:sp>
      <p:sp>
        <p:nvSpPr>
          <p:cNvPr id="12" name="Rectángulo 11">
            <a:extLst xmlns:a="http://schemas.openxmlformats.org/drawingml/2006/main">
              <a:ext uri="{FF2B5EF4-FFF2-40B4-BE49-F238E27FC236}">
                <a16:creationId xmlns:a16="http://schemas.microsoft.com/office/drawing/2014/main" id="{44BBFE30-F8AA-478C-8DD8-9C68F89E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4671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F8E8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8E83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Rectángulo 12">
            <a:extLst xmlns:a="http://schemas.openxmlformats.org/drawingml/2006/main">
              <a:ext uri="{FF2B5EF4-FFF2-40B4-BE49-F238E27FC236}">
                <a16:creationId xmlns:a16="http://schemas.microsoft.com/office/drawing/2014/main" id="{9847E4B9-1C68-46C1-9DBA-44A58EA18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46710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Conversar</a:t>
            </a:r>
          </a:p>
        </p:txBody>
      </p:sp>
      <p:sp>
        <p:nvSpPr>
          <p:cNvPr id="14" name="Rectángulo 13">
            <a:extLst xmlns:a="http://schemas.openxmlformats.org/drawingml/2006/main">
              <a:ext uri="{FF2B5EF4-FFF2-40B4-BE49-F238E27FC236}">
                <a16:creationId xmlns:a16="http://schemas.microsoft.com/office/drawing/2014/main" id="{DA839328-BDCF-482A-BD78-5FAF19E2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105275"/>
            <a:ext cx="270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Escucha las voces implicadas y revisa el propósito.</a:t>
            </a:r>
          </a:p>
        </p:txBody>
      </p:sp>
      <p:sp>
        <p:nvSpPr>
          <p:cNvPr id="15" name="Rectángulo: esquinas redondeadas 14">
            <a:extLst xmlns:a="http://schemas.openxmlformats.org/drawingml/2006/main">
              <a:ext uri="{FF2B5EF4-FFF2-40B4-BE49-F238E27FC236}">
                <a16:creationId xmlns:a16="http://schemas.microsoft.com/office/drawing/2014/main" id="{15539BEE-76B9-432E-87B1-9E34913A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276600"/>
            <a:ext cx="3238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0EAF7"/>
          </a:solidFill>
          <a:ln xmlns:a="http://schemas.openxmlformats.org/drawingml/2006/main" w="0">
            <a:noFill/>
          </a:ln>
        </p:spPr>
      </p:sp>
      <p:sp>
        <p:nvSpPr>
          <p:cNvPr id="16" name="Rectángulo 15">
            <a:extLst xmlns:a="http://schemas.openxmlformats.org/drawingml/2006/main">
              <a:ext uri="{FF2B5EF4-FFF2-40B4-BE49-F238E27FC236}">
                <a16:creationId xmlns:a16="http://schemas.microsoft.com/office/drawing/2014/main" id="{F3656DDC-7BB5-4A08-99A4-BC4C687D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4671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8152A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8152A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Rectángulo 16">
            <a:extLst xmlns:a="http://schemas.openxmlformats.org/drawingml/2006/main">
              <a:ext uri="{FF2B5EF4-FFF2-40B4-BE49-F238E27FC236}">
                <a16:creationId xmlns:a16="http://schemas.microsoft.com/office/drawing/2014/main" id="{0E272CB9-98BC-4075-8993-855F6C1A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46710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Acordar</a:t>
            </a:r>
          </a:p>
        </p:txBody>
      </p:sp>
      <p:sp>
        <p:nvSpPr>
          <p:cNvPr id="18" name="Rectángulo 17">
            <a:extLst xmlns:a="http://schemas.openxmlformats.org/drawingml/2006/main">
              <a:ext uri="{FF2B5EF4-FFF2-40B4-BE49-F238E27FC236}">
                <a16:creationId xmlns:a16="http://schemas.microsoft.com/office/drawing/2014/main" id="{097024B4-D3F4-473D-9E28-932772AE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105275"/>
            <a:ext cx="270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Acuerda una acción, un responsable y una evidencia.</a:t>
            </a:r>
          </a:p>
        </p:txBody>
      </p:sp>
      <p:sp>
        <p:nvSpPr>
          <p:cNvPr id="19" name="Rectángulo 18">
            <a:extLst xmlns:a="http://schemas.openxmlformats.org/drawingml/2006/main">
              <a:ext uri="{FF2B5EF4-FFF2-40B4-BE49-F238E27FC236}">
                <a16:creationId xmlns:a16="http://schemas.microsoft.com/office/drawing/2014/main" id="{72616F90-5BF3-4CDF-B8E1-15B2C8E1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Tiempo sugerido: 25 minutos</a:t>
            </a:r>
          </a:p>
        </p:txBody>
      </p:sp>
      <p:sp>
        <p:nvSpPr>
          <p:cNvPr id="20" name="Rectángulo 19">
            <a:extLst xmlns:a="http://schemas.openxmlformats.org/drawingml/2006/main">
              <a:ext uri="{FF2B5EF4-FFF2-40B4-BE49-F238E27FC236}">
                <a16:creationId xmlns:a16="http://schemas.microsoft.com/office/drawing/2014/main" id="{40A02D52-DDAB-4D8E-B53A-B2956A5FF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AULA DIVERSA</a:t>
            </a:r>
          </a:p>
        </p:txBody>
      </p:sp>
      <p:sp>
        <p:nvSpPr>
          <p:cNvPr id="21" name="Rectángulo 20">
            <a:extLst xmlns:a="http://schemas.openxmlformats.org/drawingml/2006/main">
              <a:ext uri="{FF2B5EF4-FFF2-40B4-BE49-F238E27FC236}">
                <a16:creationId xmlns:a16="http://schemas.microsoft.com/office/drawing/2014/main" id="{BECF1984-935E-4DE6-9DA8-9D06189C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77000"/>
            <a:ext cx="514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628555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516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Imagen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86589d9122479c"/>
          <a:stretch xmlns:a="http://schemas.openxmlformats.org/drawingml/2006/main"/>
        </p:blipFill>
        <p:spPr>
          <a:xfrm xmlns:a="http://schemas.openxmlformats.org/drawingml/2006/main">
            <a:off x="9733547" y="381000"/>
            <a:ext cx="1621255" cy="933450"/>
          </a:xfrm>
          <a:prstGeom xmlns:a="http://schemas.openxmlformats.org/drawingml/2006/main" prst="rect">
            <a:avLst/>
          </a:prstGeom>
        </p:spPr>
      </p:pic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8959BD62-63E5-4CE4-99DD-B28AD56A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E9B52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9B52B"/>
                </a:solidFill>
                <a:latin typeface="DejaVu Sans"/>
                <a:ea typeface="DejaVu Sans"/>
                <a:cs typeface="DejaVu Sans"/>
              </a:rPr>
              <a:t>DECISIÓN CLAVE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190537AD-BBF7-42A9-854F-13DB2764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81150"/>
            <a:ext cx="4762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E0AFEBE7-F86D-405B-A197-65DA134EE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14700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Una barrera concreta para transformar</a:t>
            </a:r>
          </a:p>
        </p:txBody>
      </p:sp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C00F197E-AE34-4C12-94FE-7942B726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95775"/>
            <a:ext cx="561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CAE0E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CAE0E6"/>
                </a:solidFill>
                <a:latin typeface="DejaVu Sans"/>
                <a:ea typeface="DejaVu Sans"/>
                <a:cs typeface="DejaVu Sans"/>
              </a:rPr>
              <a:t>El grupo elige una práctica observable y posible de cambiar.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F303A8CC-4554-4F2C-BC49-BA41B167D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714500"/>
            <a:ext cx="38100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A2A"/>
          </a:solidFill>
          <a:ln xmlns:a="http://schemas.openxmlformats.org/drawingml/2006/main" w="0">
            <a:noFill/>
          </a:ln>
        </p:spPr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2F57412B-9CA4-4CAA-A87C-BE4E3618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114550"/>
            <a:ext cx="27146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Describe el cambio en una frase: qué haremos, quién lo hará y qué evidencia observaremos.</a:t>
            </a:r>
          </a:p>
        </p:txBody>
      </p:sp>
    </p:spTree>
    <p:extLst>
      <p:ext uri="{BB962C8B-B14F-4D97-AF65-F5344CB8AC3E}">
        <p14:creationId xmlns:p14="http://schemas.microsoft.com/office/powerpoint/2010/main" val="1444315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0E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Imagen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38997886d74ae2"/>
          <a:stretch xmlns:a="http://schemas.openxmlformats.org/drawingml/2006/main"/>
        </p:blipFill>
        <p:spPr>
          <a:xfrm xmlns:a="http://schemas.openxmlformats.org/drawingml/2006/main">
            <a:off x="10049376" y="323850"/>
            <a:ext cx="1389647" cy="800100"/>
          </a:xfrm>
          <a:prstGeom xmlns:a="http://schemas.openxmlformats.org/drawingml/2006/main" prst="rect">
            <a:avLst/>
          </a:prstGeom>
        </p:spPr>
      </p:pic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F740B9B8-EE67-4188-B124-9A349833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90600"/>
            <a:ext cx="114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1">
                <a:solidFill>
                  <a:srgbClr val="8152AC"/>
                </a:solidFill>
                <a:latin typeface="DejaVu Sans"/>
                <a:ea typeface="DejaVu Sans"/>
                <a:cs typeface="DejaVu Sans"/>
              </a:defRPr>
            </a:pPr>
            <a:r>
              <a:rPr sz="6000" b="1">
                <a:solidFill>
                  <a:srgbClr val="8152AC"/>
                </a:solidFill>
                <a:latin typeface="DejaVu Sans"/>
                <a:ea typeface="DejaVu Sans"/>
                <a:cs typeface="DejaVu Sans"/>
              </a:rPr>
              <a:t>“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60E95CDC-E4E3-408E-80BA-EBECDCF9F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762125"/>
            <a:ext cx="8572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75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3075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La inclusión se hace visible en las decisiones cotidianas de la escuela.</a:t>
            </a:r>
          </a:p>
        </p:txBody>
      </p:sp>
      <p:sp>
        <p:nvSpPr>
          <p:cNvPr id="4" name="Rectángulo 3">
            <a:extLst xmlns:a="http://schemas.openxmlformats.org/drawingml/2006/main">
              <a:ext uri="{FF2B5EF4-FFF2-40B4-BE49-F238E27FC236}">
                <a16:creationId xmlns:a16="http://schemas.microsoft.com/office/drawing/2014/main" id="{8B25459C-DF5E-4BE3-A8EC-7040E5BE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29075"/>
            <a:ext cx="1238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A2A"/>
          </a:solidFill>
          <a:ln xmlns:a="http://schemas.openxmlformats.org/drawingml/2006/main" w="0">
            <a:noFill/>
          </a:ln>
        </p:spPr>
      </p:sp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014D8937-381A-49D0-AF92-E0328DBF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2862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84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845"/>
                </a:solidFill>
                <a:latin typeface="DejaVu Sans"/>
                <a:ea typeface="DejaVu Sans"/>
                <a:cs typeface="DejaVu Sans"/>
              </a:rPr>
              <a:t>Cierre del taller</a:t>
            </a:r>
          </a:p>
        </p:txBody>
      </p:sp>
      <p:sp>
        <p:nvSpPr>
          <p:cNvPr id="6" name="Rectángulo 5">
            <a:extLst xmlns:a="http://schemas.openxmlformats.org/drawingml/2006/main">
              <a:ext uri="{FF2B5EF4-FFF2-40B4-BE49-F238E27FC236}">
                <a16:creationId xmlns:a16="http://schemas.microsoft.com/office/drawing/2014/main" id="{FFD8B230-2E07-46D3-A2C8-68ABFE86A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AULA DIVERSA</a:t>
            </a:r>
          </a:p>
        </p:txBody>
      </p:sp>
      <p:sp>
        <p:nvSpPr>
          <p:cNvPr id="7" name="Rectángulo 6">
            <a:extLst xmlns:a="http://schemas.openxmlformats.org/drawingml/2006/main">
              <a:ext uri="{FF2B5EF4-FFF2-40B4-BE49-F238E27FC236}">
                <a16:creationId xmlns:a16="http://schemas.microsoft.com/office/drawing/2014/main" id="{C8C7B44F-92AB-42F2-946F-8B717977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77000"/>
            <a:ext cx="514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1393129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Imagen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799ba2daac4186"/>
          <a:stretch xmlns:a="http://schemas.openxmlformats.org/drawingml/2006/main"/>
        </p:blipFill>
        <p:spPr>
          <a:xfrm xmlns:a="http://schemas.openxmlformats.org/drawingml/2006/main">
            <a:off x="881313" y="495300"/>
            <a:ext cx="1952124" cy="1123950"/>
          </a:xfrm>
          <a:prstGeom xmlns:a="http://schemas.openxmlformats.org/drawingml/2006/main" prst="rect">
            <a:avLst/>
          </a:prstGeom>
        </p:spPr>
      </p:pic>
      <p:sp>
        <p:nvSpPr>
          <p:cNvPr id="2" name="Rectángulo 1">
            <a:extLst xmlns:a="http://schemas.openxmlformats.org/drawingml/2006/main">
              <a:ext uri="{FF2B5EF4-FFF2-40B4-BE49-F238E27FC236}">
                <a16:creationId xmlns:a16="http://schemas.microsoft.com/office/drawing/2014/main" id="{B976A217-F42A-4790-A6C2-89A05C23A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24100"/>
            <a:ext cx="7143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Próximo acuerdo</a:t>
            </a:r>
          </a:p>
        </p:txBody>
      </p:sp>
      <p:sp>
        <p:nvSpPr>
          <p:cNvPr id="3" name="Rectángulo 2">
            <a:extLst xmlns:a="http://schemas.openxmlformats.org/drawingml/2006/main">
              <a:ext uri="{FF2B5EF4-FFF2-40B4-BE49-F238E27FC236}">
                <a16:creationId xmlns:a16="http://schemas.microsoft.com/office/drawing/2014/main" id="{44AE9B00-FC4B-4CC8-9089-B199BAF72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685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8152AC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8152AC"/>
                </a:solidFill>
                <a:latin typeface="DejaVu Sans"/>
                <a:ea typeface="DejaVu Sans"/>
                <a:cs typeface="DejaVu Sans"/>
              </a:rPr>
              <a:t>Registra la decisión, el responsable y la primera evidencia que observarán.</a:t>
            </a:r>
          </a:p>
        </p:txBody>
      </p:sp>
      <p:sp>
        <p:nvSpPr>
          <p:cNvPr id="4" name="Rectángulo: esquinas redondeadas 3">
            <a:extLst xmlns:a="http://schemas.openxmlformats.org/drawingml/2006/main">
              <a:ext uri="{FF2B5EF4-FFF2-40B4-BE49-F238E27FC236}">
                <a16:creationId xmlns:a16="http://schemas.microsoft.com/office/drawing/2014/main" id="{123B50D1-4C86-46FB-BE0C-4D584417C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4000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7516C"/>
          </a:solidFill>
          <a:ln xmlns:a="http://schemas.openxmlformats.org/drawingml/2006/main" w="0">
            <a:noFill/>
          </a:ln>
        </p:spPr>
      </p:sp>
      <p:sp>
        <p:nvSpPr>
          <p:cNvPr id="5" name="Rectángulo 4">
            <a:extLst xmlns:a="http://schemas.openxmlformats.org/drawingml/2006/main">
              <a:ext uri="{FF2B5EF4-FFF2-40B4-BE49-F238E27FC236}">
                <a16:creationId xmlns:a16="http://schemas.microsoft.com/office/drawing/2014/main" id="{9742697F-C911-4837-8DAC-66E7DE8D2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19675"/>
            <a:ext cx="3543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Aula Diversa · Kit pedagógico</a:t>
            </a:r>
          </a:p>
        </p:txBody>
      </p:sp>
      <p:sp>
        <p:nvSpPr>
          <p:cNvPr id="6" name="Elipse 5">
            <a:extLst xmlns:a="http://schemas.openxmlformats.org/drawingml/2006/main">
              <a:ext uri="{FF2B5EF4-FFF2-40B4-BE49-F238E27FC236}">
                <a16:creationId xmlns:a16="http://schemas.microsoft.com/office/drawing/2014/main" id="{1D0B6647-8E4D-4FE8-AF1D-EA4B33895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524000"/>
            <a:ext cx="2095500" cy="2095500"/>
          </a:xfrm>
          <a:prstGeom xmlns:a="http://schemas.openxmlformats.org/drawingml/2006/main" prst="ellipse">
            <a:avLst/>
          </a:prstGeom>
          <a:ln xmlns:a="http://schemas.openxmlformats.org/drawingml/2006/main" w="0">
            <a:noFill/>
          </a:ln>
        </p:spPr>
      </p:sp>
      <p:sp>
        <p:nvSpPr>
          <p:cNvPr id="7" name="Elipse 6">
            <a:extLst xmlns:a="http://schemas.openxmlformats.org/drawingml/2006/main">
              <a:ext uri="{FF2B5EF4-FFF2-40B4-BE49-F238E27FC236}">
                <a16:creationId xmlns:a16="http://schemas.microsoft.com/office/drawing/2014/main" id="{BC290848-600F-45AC-AE4B-C0CCCF0A5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57550"/>
            <a:ext cx="1428750" cy="1428750"/>
          </a:xfrm>
          <a:prstGeom xmlns:a="http://schemas.openxmlformats.org/drawingml/2006/main" prst="ellipse">
            <a:avLst/>
          </a:prstGeom>
          <a:ln xmlns:a="http://schemas.openxmlformats.org/drawingml/2006/main" w="0">
            <a:noFill/>
          </a:ln>
        </p:spPr>
      </p:sp>
      <p:sp>
        <p:nvSpPr>
          <p:cNvPr id="8" name="Elipse 7">
            <a:extLst xmlns:a="http://schemas.openxmlformats.org/drawingml/2006/main">
              <a:ext uri="{FF2B5EF4-FFF2-40B4-BE49-F238E27FC236}">
                <a16:creationId xmlns:a16="http://schemas.microsoft.com/office/drawing/2014/main" id="{884E1D58-D7A6-4BF8-A38E-FD0C01D1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248150"/>
            <a:ext cx="876300" cy="876300"/>
          </a:xfrm>
          <a:prstGeom xmlns:a="http://schemas.openxmlformats.org/drawingml/2006/main" prst="ellipse">
            <a:avLst/>
          </a:prstGeom>
          <a:ln xmlns:a="http://schemas.openxmlformats.org/drawingml/2006/main" w="0">
            <a:noFill/>
          </a:ln>
        </p:spPr>
      </p:sp>
      <p:sp>
        <p:nvSpPr>
          <p:cNvPr id="9" name="Rectángulo 8">
            <a:extLst xmlns:a="http://schemas.openxmlformats.org/drawingml/2006/main">
              <a:ext uri="{FF2B5EF4-FFF2-40B4-BE49-F238E27FC236}">
                <a16:creationId xmlns:a16="http://schemas.microsoft.com/office/drawing/2014/main" id="{45C926F5-7D72-47D5-96FB-221934F9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AULA DIVERSA</a:t>
            </a:r>
          </a:p>
        </p:txBody>
      </p:sp>
      <p:sp>
        <p:nvSpPr>
          <p:cNvPr id="10" name="Rectángulo 9">
            <a:extLst xmlns:a="http://schemas.openxmlformats.org/drawingml/2006/main">
              <a:ext uri="{FF2B5EF4-FFF2-40B4-BE49-F238E27FC236}">
                <a16:creationId xmlns:a16="http://schemas.microsoft.com/office/drawing/2014/main" id="{476AE67C-14DA-4DFD-BC03-C23AB5D2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77000"/>
            <a:ext cx="514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07516C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25561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2026-09-29T23:15:11.6220000Z</dcterms:created>
  <dcterms:modified xsi:type="dcterms:W3CDTF">2026-09-29T23:15:11.6220000Z</dcterms:modified>
</coreProperties>
</file>